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5"/>
  </p:notesMasterIdLst>
  <p:handoutMasterIdLst>
    <p:handoutMasterId r:id="rId16"/>
  </p:handoutMasterIdLst>
  <p:sldIdLst>
    <p:sldId id="476" r:id="rId2"/>
    <p:sldId id="477" r:id="rId3"/>
    <p:sldId id="479" r:id="rId4"/>
    <p:sldId id="480" r:id="rId5"/>
    <p:sldId id="319" r:id="rId6"/>
    <p:sldId id="365" r:id="rId7"/>
    <p:sldId id="481" r:id="rId8"/>
    <p:sldId id="475" r:id="rId9"/>
    <p:sldId id="482" r:id="rId10"/>
    <p:sldId id="257" r:id="rId11"/>
    <p:sldId id="261" r:id="rId12"/>
    <p:sldId id="258" r:id="rId13"/>
    <p:sldId id="256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021880-B748-49E1-AA9C-14394A0D1997}">
  <a:tblStyle styleId="{43021880-B748-49E1-AA9C-14394A0D19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5"/>
    <p:restoredTop sz="70624"/>
  </p:normalViewPr>
  <p:slideViewPr>
    <p:cSldViewPr snapToGrid="0" snapToObjects="1">
      <p:cViewPr varScale="1">
        <p:scale>
          <a:sx n="67" d="100"/>
          <a:sy n="67" d="100"/>
        </p:scale>
        <p:origin x="2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0BA4F-1250-1B48-BBB1-2D4F704D6F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29419-6273-0445-988E-0031C34B5D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D89F7-4064-FB4B-B5E5-F0FDB6260E9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20F98-6C55-224A-AC3F-D25B63BA89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12C66-2F0C-E74B-A224-E176C36A6C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2BD7-A5D2-0342-ADCB-94AC5CF1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8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510F-3D8B-6948-AA22-661D0C87F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510F-3D8B-6948-AA22-661D0C87F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1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510F-3D8B-6948-AA22-661D0C87FF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510F-3D8B-6948-AA22-661D0C87F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3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8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2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1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4FA04C-D7CF-4861-95F0-3F5ACF508755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386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945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BF989E-5397-49EE-B0F5-E72D9FFD7EC0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51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52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1800"/>
              <a:buNone/>
              <a:defRPr/>
            </a:lvl1pPr>
            <a:lvl2pPr lvl="1" rtl="0">
              <a:spcBef>
                <a:spcPts val="0"/>
              </a:spcBef>
              <a:buSzPts val="1800"/>
              <a:buNone/>
              <a:defRPr/>
            </a:lvl2pPr>
            <a:lvl3pPr lvl="2" rtl="0">
              <a:spcBef>
                <a:spcPts val="0"/>
              </a:spcBef>
              <a:buSzPts val="1800"/>
              <a:buNone/>
              <a:defRPr/>
            </a:lvl3pPr>
            <a:lvl4pPr lvl="3" rtl="0">
              <a:spcBef>
                <a:spcPts val="0"/>
              </a:spcBef>
              <a:buSzPts val="1800"/>
              <a:buNone/>
              <a:defRPr/>
            </a:lvl4pPr>
            <a:lvl5pPr lvl="4" rtl="0">
              <a:spcBef>
                <a:spcPts val="0"/>
              </a:spcBef>
              <a:buSzPts val="1800"/>
              <a:buNone/>
              <a:defRPr/>
            </a:lvl5pPr>
            <a:lvl6pPr lvl="5" rtl="0">
              <a:spcBef>
                <a:spcPts val="0"/>
              </a:spcBef>
              <a:buSzPts val="1800"/>
              <a:buNone/>
              <a:defRPr/>
            </a:lvl6pPr>
            <a:lvl7pPr lvl="6" rtl="0">
              <a:spcBef>
                <a:spcPts val="0"/>
              </a:spcBef>
              <a:buSzPts val="1800"/>
              <a:buNone/>
              <a:defRPr/>
            </a:lvl7pPr>
            <a:lvl8pPr lvl="7" rtl="0">
              <a:spcBef>
                <a:spcPts val="0"/>
              </a:spcBef>
              <a:buSzPts val="1800"/>
              <a:buNone/>
              <a:defRPr/>
            </a:lvl8pPr>
            <a:lvl9pPr lvl="8" rtl="0">
              <a:spcBef>
                <a:spcPts val="0"/>
              </a:spcBef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65475" y="1673975"/>
            <a:ext cx="2403600" cy="4893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000"/>
              <a:buChar char="◦"/>
              <a:defRPr sz="2000"/>
            </a:lvl1pPr>
            <a:lvl2pPr lvl="1" rtl="0">
              <a:spcBef>
                <a:spcPts val="0"/>
              </a:spcBef>
              <a:buSzPts val="2000"/>
              <a:buChar char="▫"/>
              <a:defRPr sz="2000"/>
            </a:lvl2pPr>
            <a:lvl3pPr lvl="2" rtl="0">
              <a:spcBef>
                <a:spcPts val="0"/>
              </a:spcBef>
              <a:buSzPts val="2000"/>
              <a:buChar char="■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692249" y="1673975"/>
            <a:ext cx="2403600" cy="4893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000"/>
              <a:buChar char="◦"/>
              <a:defRPr sz="2000"/>
            </a:lvl1pPr>
            <a:lvl2pPr lvl="1" rtl="0">
              <a:spcBef>
                <a:spcPts val="0"/>
              </a:spcBef>
              <a:buSzPts val="2000"/>
              <a:buChar char="▫"/>
              <a:defRPr sz="2000"/>
            </a:lvl2pPr>
            <a:lvl3pPr lvl="2" rtl="0">
              <a:spcBef>
                <a:spcPts val="0"/>
              </a:spcBef>
              <a:buSzPts val="2000"/>
              <a:buChar char="■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219023" y="1673975"/>
            <a:ext cx="2403600" cy="4893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000"/>
              <a:buChar char="◦"/>
              <a:defRPr sz="2000"/>
            </a:lvl1pPr>
            <a:lvl2pPr lvl="1" rtl="0">
              <a:spcBef>
                <a:spcPts val="0"/>
              </a:spcBef>
              <a:buSzPts val="2000"/>
              <a:buChar char="▫"/>
              <a:defRPr sz="2000"/>
            </a:lvl2pPr>
            <a:lvl3pPr lvl="2" rtl="0">
              <a:spcBef>
                <a:spcPts val="0"/>
              </a:spcBef>
              <a:buSzPts val="2000"/>
              <a:buChar char="■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2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9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268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02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32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7B0-CC05-45CB-9D8E-44851499E325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606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11/2/20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6AA2A1-C9A8-42DC-AF5F-29D58FE3A81E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087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178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20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0" r:id="rId13"/>
  </p:sldLayoutIdLst>
  <p:transition>
    <p:fade thruBlk="1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>
            <a:extLst>
              <a:ext uri="{FF2B5EF4-FFF2-40B4-BE49-F238E27FC236}">
                <a16:creationId xmlns:a16="http://schemas.microsoft.com/office/drawing/2014/main" id="{596A3ECD-85EE-0240-B5B8-7885F56384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CA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Effective Interpersonal Communication</a:t>
            </a:r>
            <a:b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CA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CA" sz="1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Support, Empathy, Facilitation</a:t>
            </a:r>
            <a:b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2. De-escalation, Redirection</a:t>
            </a:r>
            <a:b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3. Trouble-shooting common challenges</a:t>
            </a:r>
            <a:b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4. Taking care of yourself</a:t>
            </a:r>
            <a:endParaRPr lang="en" sz="2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788-56AC-A34B-93D4-B2E6FA65C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Peers Victoria, July 2018</a:t>
            </a:r>
          </a:p>
        </p:txBody>
      </p:sp>
    </p:spTree>
    <p:extLst>
      <p:ext uri="{BB962C8B-B14F-4D97-AF65-F5344CB8AC3E}">
        <p14:creationId xmlns:p14="http://schemas.microsoft.com/office/powerpoint/2010/main" val="259509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0803"/>
            <a:ext cx="7989752" cy="363079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De-escalate ourselves first</a:t>
            </a:r>
          </a:p>
          <a:p>
            <a:r>
              <a:rPr lang="en-US" dirty="0">
                <a:solidFill>
                  <a:schemeClr val="tx1"/>
                </a:solidFill>
              </a:rPr>
              <a:t>Be nonjudgmental &amp; offer undivided attention</a:t>
            </a:r>
          </a:p>
          <a:p>
            <a:r>
              <a:rPr lang="en-US" dirty="0">
                <a:solidFill>
                  <a:schemeClr val="tx1"/>
                </a:solidFill>
              </a:rPr>
              <a:t>Be mindful of space</a:t>
            </a:r>
          </a:p>
          <a:p>
            <a:r>
              <a:rPr lang="en-US" dirty="0">
                <a:solidFill>
                  <a:schemeClr val="tx1"/>
                </a:solidFill>
              </a:rPr>
              <a:t>Empathy: Focus on feelings, not content</a:t>
            </a:r>
          </a:p>
          <a:p>
            <a:r>
              <a:rPr lang="en-US" dirty="0">
                <a:solidFill>
                  <a:schemeClr val="tx1"/>
                </a:solidFill>
              </a:rPr>
              <a:t>Using disarming non-</a:t>
            </a:r>
            <a:r>
              <a:rPr lang="en-US" dirty="0" err="1">
                <a:solidFill>
                  <a:schemeClr val="tx1"/>
                </a:solidFill>
              </a:rPr>
              <a:t>verbals</a:t>
            </a:r>
            <a:r>
              <a:rPr lang="en-US" dirty="0">
                <a:solidFill>
                  <a:schemeClr val="tx1"/>
                </a:solidFill>
              </a:rPr>
              <a:t>, tone and words</a:t>
            </a:r>
          </a:p>
          <a:p>
            <a:r>
              <a:rPr lang="en-US" dirty="0">
                <a:solidFill>
                  <a:schemeClr val="tx1"/>
                </a:solidFill>
              </a:rPr>
              <a:t>Clarify messages –both incoming and outgoing</a:t>
            </a:r>
          </a:p>
          <a:p>
            <a:r>
              <a:rPr lang="en-US" dirty="0">
                <a:solidFill>
                  <a:schemeClr val="tx1"/>
                </a:solidFill>
              </a:rPr>
              <a:t>Allow time for decision making</a:t>
            </a:r>
          </a:p>
          <a:p>
            <a:r>
              <a:rPr lang="en-US" dirty="0">
                <a:solidFill>
                  <a:schemeClr val="tx1"/>
                </a:solidFill>
              </a:rPr>
              <a:t>Have a plan,  use a team &amp; debrief</a:t>
            </a:r>
          </a:p>
        </p:txBody>
      </p:sp>
    </p:spTree>
    <p:extLst>
      <p:ext uri="{BB962C8B-B14F-4D97-AF65-F5344CB8AC3E}">
        <p14:creationId xmlns:p14="http://schemas.microsoft.com/office/powerpoint/2010/main" val="314616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78127"/>
            <a:ext cx="7989752" cy="36307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“I want to help you”</a:t>
            </a:r>
          </a:p>
          <a:p>
            <a:r>
              <a:rPr lang="en-US" dirty="0">
                <a:solidFill>
                  <a:schemeClr val="tx1"/>
                </a:solidFill>
              </a:rPr>
              <a:t>“How can I help you?”</a:t>
            </a:r>
          </a:p>
          <a:p>
            <a:r>
              <a:rPr lang="en-US" dirty="0">
                <a:solidFill>
                  <a:schemeClr val="tx1"/>
                </a:solidFill>
              </a:rPr>
              <a:t>“Can you tell me more? I want to understand you.”</a:t>
            </a:r>
          </a:p>
          <a:p>
            <a:r>
              <a:rPr lang="en-US" dirty="0">
                <a:solidFill>
                  <a:schemeClr val="tx1"/>
                </a:solidFill>
              </a:rPr>
              <a:t>“Let’s ask ____ for help on this. I want to make sure you’re supported.”</a:t>
            </a:r>
          </a:p>
          <a:p>
            <a:r>
              <a:rPr lang="en-US" dirty="0">
                <a:solidFill>
                  <a:schemeClr val="tx1"/>
                </a:solidFill>
              </a:rPr>
              <a:t>”I’m not quite sure about that, but I want to help. Let me ask ____.”</a:t>
            </a:r>
          </a:p>
          <a:p>
            <a:r>
              <a:rPr lang="en-US" dirty="0">
                <a:solidFill>
                  <a:schemeClr val="tx1"/>
                </a:solidFill>
              </a:rPr>
              <a:t>“I think I would feel that way too”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Others?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8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Confrontations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196" y="2377633"/>
            <a:ext cx="7989752" cy="36307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Ignore harsh criticism</a:t>
            </a:r>
          </a:p>
          <a:p>
            <a:r>
              <a:rPr lang="en-US" dirty="0">
                <a:solidFill>
                  <a:schemeClr val="tx1"/>
                </a:solidFill>
              </a:rPr>
              <a:t>Validate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“That’s a good question.”</a:t>
            </a:r>
          </a:p>
          <a:p>
            <a:r>
              <a:rPr lang="en-US" dirty="0">
                <a:solidFill>
                  <a:schemeClr val="tx1"/>
                </a:solidFill>
              </a:rPr>
              <a:t>Offer facts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“My understanding is that….”</a:t>
            </a:r>
          </a:p>
          <a:p>
            <a:r>
              <a:rPr lang="en-US" dirty="0">
                <a:solidFill>
                  <a:schemeClr val="tx1"/>
                </a:solidFill>
              </a:rPr>
              <a:t>Connect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“Is that helpful?”</a:t>
            </a:r>
          </a:p>
          <a:p>
            <a:r>
              <a:rPr lang="en-US" dirty="0">
                <a:solidFill>
                  <a:schemeClr val="tx1"/>
                </a:solidFill>
              </a:rPr>
              <a:t>Set limits: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Offer options &amp; explain outcomes/consequences for each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4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825" y="3966557"/>
            <a:ext cx="7989752" cy="15048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L- listen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 - empathize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-agree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 - partner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4755" y="6403648"/>
            <a:ext cx="6619244" cy="6460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(Leap institute)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F0627-52DA-0444-B777-11320A04686C}"/>
              </a:ext>
            </a:extLst>
          </p:cNvPr>
          <p:cNvSpPr txBox="1"/>
          <p:nvPr/>
        </p:nvSpPr>
        <p:spPr>
          <a:xfrm>
            <a:off x="581192" y="980902"/>
            <a:ext cx="570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LEAP</a:t>
            </a:r>
          </a:p>
        </p:txBody>
      </p:sp>
    </p:spTree>
    <p:extLst>
      <p:ext uri="{BB962C8B-B14F-4D97-AF65-F5344CB8AC3E}">
        <p14:creationId xmlns:p14="http://schemas.microsoft.com/office/powerpoint/2010/main" val="267042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9F76-8116-AC47-ACA0-A06E65A1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4D16-C162-D447-94B1-68E7A063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45" y="2228195"/>
            <a:ext cx="5910871" cy="3630795"/>
          </a:xfrm>
        </p:spPr>
        <p:txBody>
          <a:bodyPr/>
          <a:lstStyle/>
          <a:p>
            <a:pPr marL="387350" indent="-457200">
              <a:spcBef>
                <a:spcPts val="0"/>
              </a:spcBef>
              <a:buClr>
                <a:schemeClr val="bg1"/>
              </a:buClr>
              <a:buSzPct val="50000"/>
              <a:buFont typeface="Arial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A career in self-awareness!</a:t>
            </a:r>
          </a:p>
          <a:p>
            <a:pPr marL="387350" indent="-457200">
              <a:spcBef>
                <a:spcPts val="0"/>
              </a:spcBef>
              <a:buClr>
                <a:schemeClr val="bg1"/>
              </a:buClr>
              <a:buSzPct val="50000"/>
              <a:buFont typeface="Arial" charset="0"/>
              <a:buChar char="•"/>
            </a:pPr>
            <a:endParaRPr lang="en-CA" sz="2000" dirty="0">
              <a:solidFill>
                <a:schemeClr val="tx1"/>
              </a:solidFill>
            </a:endParaRPr>
          </a:p>
          <a:p>
            <a:pPr marL="387350" indent="-457200">
              <a:spcBef>
                <a:spcPts val="0"/>
              </a:spcBef>
              <a:buClr>
                <a:schemeClr val="bg1"/>
              </a:buClr>
              <a:buSzPct val="50000"/>
              <a:buFont typeface="Arial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Flexibility in moment-to-moment interactions</a:t>
            </a:r>
          </a:p>
          <a:p>
            <a:pPr marL="387350" indent="-457200">
              <a:spcBef>
                <a:spcPts val="0"/>
              </a:spcBef>
              <a:buClr>
                <a:schemeClr val="bg1"/>
              </a:buClr>
              <a:buSzPct val="50000"/>
              <a:buFont typeface="Arial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Flow with the ‘art’ of relationships</a:t>
            </a:r>
          </a:p>
          <a:p>
            <a:pPr marL="387350" indent="-457200">
              <a:spcBef>
                <a:spcPts val="0"/>
              </a:spcBef>
              <a:buClr>
                <a:schemeClr val="bg1"/>
              </a:buClr>
              <a:buSzPct val="50000"/>
              <a:buFont typeface="Arial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Identify personal judgements</a:t>
            </a:r>
            <a:endParaRPr lang="en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439D5-E0F7-FC46-BF1A-EAE7EBBED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204" y="2228003"/>
            <a:ext cx="3959332" cy="39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C693-4AA6-2446-BF8C-4E03132E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Cornerstones of counselling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E4C3-2FA8-A844-8ABD-2AE8E76D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Confidentiality</a:t>
            </a:r>
          </a:p>
          <a:p>
            <a:r>
              <a:rPr lang="en-US" dirty="0">
                <a:solidFill>
                  <a:schemeClr val="tx1"/>
                </a:solidFill>
              </a:rPr>
              <a:t>Watch out for value imposition </a:t>
            </a:r>
          </a:p>
          <a:p>
            <a:r>
              <a:rPr lang="en-US" dirty="0">
                <a:solidFill>
                  <a:schemeClr val="tx1"/>
                </a:solidFill>
              </a:rPr>
              <a:t>Avoid giving advice</a:t>
            </a:r>
          </a:p>
          <a:p>
            <a:r>
              <a:rPr lang="en-US" dirty="0">
                <a:solidFill>
                  <a:schemeClr val="tx1"/>
                </a:solidFill>
              </a:rPr>
              <a:t>Be careful with feedback</a:t>
            </a:r>
          </a:p>
          <a:p>
            <a:r>
              <a:rPr lang="en-US" dirty="0">
                <a:solidFill>
                  <a:schemeClr val="tx1"/>
                </a:solidFill>
              </a:rPr>
              <a:t>It’s all about connection.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1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AC37-A6D6-B441-A329-F1F77494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Roadblocks to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E297-DB00-5248-9697-204DB428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72" y="2610389"/>
            <a:ext cx="7989752" cy="363079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You should do _____.</a:t>
            </a:r>
          </a:p>
          <a:p>
            <a:r>
              <a:rPr lang="en-US" dirty="0">
                <a:solidFill>
                  <a:schemeClr val="tx1"/>
                </a:solidFill>
              </a:rPr>
              <a:t>The best solution is ______.</a:t>
            </a:r>
          </a:p>
          <a:p>
            <a:r>
              <a:rPr lang="en-CA" dirty="0">
                <a:solidFill>
                  <a:schemeClr val="tx1"/>
                </a:solidFill>
              </a:rPr>
              <a:t>Let me give you the facts.</a:t>
            </a:r>
          </a:p>
          <a:p>
            <a:r>
              <a:rPr lang="en-US" dirty="0">
                <a:solidFill>
                  <a:schemeClr val="tx1"/>
                </a:solidFill>
              </a:rPr>
              <a:t>You shouldn’t feel that way!</a:t>
            </a:r>
          </a:p>
          <a:p>
            <a:r>
              <a:rPr lang="en-US" dirty="0">
                <a:solidFill>
                  <a:schemeClr val="tx1"/>
                </a:solidFill>
              </a:rPr>
              <a:t>You have so much potential.</a:t>
            </a:r>
          </a:p>
          <a:p>
            <a:r>
              <a:rPr lang="en-US" dirty="0">
                <a:solidFill>
                  <a:schemeClr val="tx1"/>
                </a:solidFill>
              </a:rPr>
              <a:t>You’re being paranoid.</a:t>
            </a:r>
          </a:p>
          <a:p>
            <a:r>
              <a:rPr lang="en-US" dirty="0">
                <a:solidFill>
                  <a:schemeClr val="tx1"/>
                </a:solidFill>
              </a:rPr>
              <a:t>You’ll feel better tomorrow.</a:t>
            </a:r>
          </a:p>
          <a:p>
            <a:r>
              <a:rPr lang="en-US" dirty="0">
                <a:solidFill>
                  <a:schemeClr val="tx1"/>
                </a:solidFill>
              </a:rPr>
              <a:t>There’s always a silver lining…think about the positives!</a:t>
            </a:r>
          </a:p>
          <a:p>
            <a:r>
              <a:rPr lang="en-US" dirty="0">
                <a:solidFill>
                  <a:schemeClr val="tx1"/>
                </a:solidFill>
              </a:rPr>
              <a:t>You think </a:t>
            </a:r>
            <a:r>
              <a:rPr lang="en-US" i="1" dirty="0">
                <a:solidFill>
                  <a:schemeClr val="tx1"/>
                </a:solidFill>
              </a:rPr>
              <a:t>you’ve</a:t>
            </a:r>
            <a:r>
              <a:rPr lang="en-US" dirty="0">
                <a:solidFill>
                  <a:schemeClr val="tx1"/>
                </a:solidFill>
              </a:rPr>
              <a:t> got problems!...</a:t>
            </a:r>
          </a:p>
          <a:p>
            <a:r>
              <a:rPr lang="en-CA" dirty="0">
                <a:solidFill>
                  <a:schemeClr val="tx1"/>
                </a:solidFill>
              </a:rPr>
              <a:t>You suffer from an insecure attachment and an Axis II disorder.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85902" y="2087304"/>
            <a:ext cx="7265102" cy="43247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>
              <a:buNone/>
            </a:pPr>
            <a:r>
              <a:rPr lang="en-US" sz="1800" i="1" dirty="0">
                <a:solidFill>
                  <a:schemeClr val="tx1"/>
                </a:solidFill>
              </a:rPr>
              <a:t>To be with another in this way means that for the time being you lay aside the views and values you hold for yourself in order to enter another's world without prejudice. </a:t>
            </a:r>
          </a:p>
          <a:p>
            <a:pPr>
              <a:buNone/>
            </a:pPr>
            <a:r>
              <a:rPr lang="en-US" sz="1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			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-Carl Rogers</a:t>
            </a:r>
          </a:p>
          <a:p>
            <a:pPr>
              <a:buNone/>
            </a:pPr>
            <a:endParaRPr lang="en-US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r>
              <a:rPr lang="en-US" sz="1800" i="1" dirty="0">
                <a:solidFill>
                  <a:schemeClr val="tx1"/>
                </a:solidFill>
              </a:rPr>
              <a:t>When a person realizes he has been deeply heard, his eyes moisten. I think in some real sense he is weeping for joy. It is as though he were saying, Thank God, somebody heard me. Someone knows what it's like to be me.</a:t>
            </a:r>
          </a:p>
          <a:p>
            <a:pPr>
              <a:buNone/>
            </a:pPr>
            <a:r>
              <a:rPr lang="en-US" sz="1800" i="1" dirty="0">
                <a:solidFill>
                  <a:schemeClr val="tx1"/>
                </a:solidFill>
              </a:rPr>
              <a:t>				-Rogers</a:t>
            </a:r>
          </a:p>
          <a:p>
            <a:pPr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Identification, Imagination, Intuition</a:t>
            </a:r>
          </a:p>
          <a:p>
            <a:pPr algn="ctr">
              <a:lnSpc>
                <a:spcPct val="250000"/>
              </a:lnSpc>
              <a:buFont typeface="Quicksand"/>
              <a:buNone/>
            </a:pPr>
            <a:endParaRPr lang="en-US" sz="1800" dirty="0">
              <a:solidFill>
                <a:schemeClr val="tx1"/>
              </a:solidFill>
              <a:latin typeface="Gill Sans MT" charset="0"/>
            </a:endParaRPr>
          </a:p>
          <a:p>
            <a:pPr algn="ctr">
              <a:lnSpc>
                <a:spcPct val="250000"/>
              </a:lnSpc>
              <a:buFont typeface="Quicksand"/>
              <a:buNone/>
            </a:pPr>
            <a:endParaRPr lang="en-US" dirty="0">
              <a:solidFill>
                <a:schemeClr val="tx1"/>
              </a:solidFill>
              <a:latin typeface="Gill Sans MT" charset="0"/>
            </a:endParaRPr>
          </a:p>
          <a:p>
            <a:pPr algn="ctr">
              <a:lnSpc>
                <a:spcPct val="250000"/>
              </a:lnSpc>
              <a:buFont typeface="Quicksand"/>
              <a:buNone/>
            </a:pPr>
            <a:endParaRPr lang="en-US" dirty="0">
              <a:solidFill>
                <a:schemeClr val="tx1"/>
              </a:solidFill>
              <a:latin typeface="Gill Sans M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49" y="482138"/>
            <a:ext cx="2572295" cy="14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3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75" y="691375"/>
            <a:ext cx="6858000" cy="4599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Disclosure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692" y="2307075"/>
            <a:ext cx="2403600" cy="4893900"/>
          </a:xfrm>
        </p:spPr>
        <p:txBody>
          <a:bodyPr/>
          <a:lstStyle/>
          <a:p>
            <a:r>
              <a:rPr lang="en-US" dirty="0"/>
              <a:t>Untangle knots of experience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90875" y="3072961"/>
            <a:ext cx="2403600" cy="4893900"/>
          </a:xfrm>
        </p:spPr>
        <p:txBody>
          <a:bodyPr/>
          <a:lstStyle/>
          <a:p>
            <a:r>
              <a:rPr lang="en-US" dirty="0"/>
              <a:t>Understand ourselves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093101" y="4088961"/>
            <a:ext cx="2403600" cy="4893900"/>
          </a:xfrm>
        </p:spPr>
        <p:txBody>
          <a:bodyPr/>
          <a:lstStyle/>
          <a:p>
            <a:r>
              <a:rPr lang="en-US" dirty="0"/>
              <a:t>Derive clarity         on our path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652658" y="5419088"/>
            <a:ext cx="2403600" cy="48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◦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▫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■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●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○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■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●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○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Quicksand"/>
              <a:buChar char="■"/>
              <a:defRPr sz="2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Experience connection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7" y="1541189"/>
            <a:ext cx="1806325" cy="953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97" y="2059247"/>
            <a:ext cx="759516" cy="99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940" y="3058063"/>
            <a:ext cx="1494386" cy="1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701" y="4189298"/>
            <a:ext cx="2031999" cy="11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755C-5D68-EB4C-A474-3805434A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34640-8A9B-B646-A23A-581668D45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6057"/>
            <a:ext cx="7989752" cy="1296530"/>
          </a:xfrm>
        </p:spPr>
        <p:txBody>
          <a:bodyPr/>
          <a:lstStyle/>
          <a:p>
            <a:r>
              <a:rPr lang="en-US" dirty="0"/>
              <a:t>Mirror back key message components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CEA13045-2AAB-CE47-A3D0-3B66F0F96E0F}"/>
              </a:ext>
            </a:extLst>
          </p:cNvPr>
          <p:cNvGrpSpPr>
            <a:grpSpLocks/>
          </p:cNvGrpSpPr>
          <p:nvPr/>
        </p:nvGrpSpPr>
        <p:grpSpPr bwMode="auto">
          <a:xfrm>
            <a:off x="2552238" y="3533139"/>
            <a:ext cx="3692053" cy="2590800"/>
            <a:chOff x="4114800" y="2514600"/>
            <a:chExt cx="4752400" cy="3505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B7BA20-9BAC-9344-A57C-0B0729E27BD2}"/>
                </a:ext>
              </a:extLst>
            </p:cNvPr>
            <p:cNvSpPr/>
            <p:nvPr/>
          </p:nvSpPr>
          <p:spPr>
            <a:xfrm>
              <a:off x="4114800" y="2514600"/>
              <a:ext cx="4724400" cy="3505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0CCC7C-5A76-654A-BC0C-940343177D36}"/>
                </a:ext>
              </a:extLst>
            </p:cNvPr>
            <p:cNvSpPr/>
            <p:nvPr/>
          </p:nvSpPr>
          <p:spPr>
            <a:xfrm>
              <a:off x="5139778" y="3178619"/>
              <a:ext cx="2732142" cy="22366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4963A1-C0AE-2D4E-B2D4-329AF5FC1AAC}"/>
                </a:ext>
              </a:extLst>
            </p:cNvPr>
            <p:cNvSpPr/>
            <p:nvPr/>
          </p:nvSpPr>
          <p:spPr>
            <a:xfrm>
              <a:off x="5821965" y="3662621"/>
              <a:ext cx="1366072" cy="12091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C8EA462-9901-574F-9876-5B82EAF62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800" y="2574041"/>
              <a:ext cx="4724400" cy="499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charset="2"/>
                <a:buChar char=""/>
                <a:defRPr sz="24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"/>
                <a:defRPr sz="21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charset="2"/>
                <a:buChar char=""/>
                <a:defRPr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charset="2"/>
                <a:buChar char=""/>
                <a:defRPr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imes New Roman" charset="0"/>
                  <a:ea typeface="Times New Roman" charset="0"/>
                  <a:cs typeface="Times New Roman" charset="0"/>
                </a:rPr>
                <a:t>Facts &amp; Thoughts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C9A26F3-50C1-A145-A093-7099568A1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047" y="3132300"/>
              <a:ext cx="2732183" cy="499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charset="2"/>
                <a:buChar char=""/>
                <a:defRPr sz="24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"/>
                <a:defRPr sz="21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charset="2"/>
                <a:buChar char=""/>
                <a:defRPr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charset="2"/>
                <a:buChar char=""/>
                <a:defRPr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imes New Roman" charset="0"/>
                  <a:ea typeface="Times New Roman" charset="0"/>
                  <a:cs typeface="Times New Roman" charset="0"/>
                </a:rPr>
                <a:t>Feelings</a:t>
              </a:r>
              <a:endParaRPr lang="en-US" altLang="en-US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F5CE094-18C2-394D-86D6-30D3BC070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1" y="3886200"/>
              <a:ext cx="1366092" cy="79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charset="2"/>
                <a:buChar char=""/>
                <a:defRPr sz="24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"/>
                <a:defRPr sz="21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charset="2"/>
                <a:buChar char=""/>
                <a:defRPr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charset="2"/>
                <a:buChar char=""/>
                <a:defRPr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charset="2"/>
                <a:buChar char=""/>
                <a:defRPr sz="1600">
                  <a:solidFill>
                    <a:schemeClr val="tx1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Times New Roman" charset="0"/>
                  <a:ea typeface="Times New Roman" charset="0"/>
                  <a:cs typeface="Times New Roman" charset="0"/>
                </a:rPr>
                <a:t>Meanings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80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249" y="1038720"/>
            <a:ext cx="70377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Phrases that are useful starting points in reflective listening:</a:t>
            </a:r>
          </a:p>
          <a:p>
            <a:endParaRPr lang="en-US" sz="1800" dirty="0">
              <a:solidFill>
                <a:schemeClr val="tx1"/>
              </a:solidFill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Sounds like…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You feel…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You are…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What I hear you saying is…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As you see it…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You believe…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You think…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Where you’re coming from…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What I hear you saying is…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I’m picking up that you…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It seems to you…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From your point of view…</a:t>
            </a:r>
          </a:p>
          <a:p>
            <a:pPr marL="342900" lvl="0" indent="-342900">
              <a:buFont typeface="Symbol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Cambria" charset="0"/>
                <a:ea typeface="ＭＳ 明朝" charset="-128"/>
                <a:cs typeface="Times New Roman" charset="0"/>
              </a:rPr>
              <a:t>In your experience…</a:t>
            </a:r>
            <a:endParaRPr lang="en-US" sz="1800" dirty="0">
              <a:solidFill>
                <a:schemeClr val="tx1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7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6EB788-56AC-A34B-93D4-B2E6FA65C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61">
            <a:extLst>
              <a:ext uri="{FF2B5EF4-FFF2-40B4-BE49-F238E27FC236}">
                <a16:creationId xmlns:a16="http://schemas.microsoft.com/office/drawing/2014/main" id="{596A3ECD-85EE-0240-B5B8-7885F56384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CA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Crisis De-Escalation</a:t>
            </a:r>
            <a:b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CA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CA" sz="1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Support/Empathy/Facilitation</a:t>
            </a:r>
            <a:b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CA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1. Connecting with an agitated person</a:t>
            </a:r>
            <a:br>
              <a:rPr lang="en-CA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CA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CA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2. Building </a:t>
            </a:r>
            <a:r>
              <a:rPr lang="en-CA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rapid</a:t>
            </a:r>
            <a:r>
              <a:rPr lang="en-CA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rapport and support</a:t>
            </a:r>
            <a:br>
              <a:rPr lang="en-CA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CA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CA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3. Reducing likelihood of violence</a:t>
            </a:r>
            <a:endParaRPr lang="en" sz="4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070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{E6A0A077-F9E8-EF4F-B6F9-0AF9BAC0E3A4}tf10001123</Template>
  <TotalTime>4206</TotalTime>
  <Words>575</Words>
  <Application>Microsoft Macintosh PowerPoint</Application>
  <PresentationFormat>On-screen Show (4:3)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Cambria</vt:lpstr>
      <vt:lpstr>Gill Sans MT</vt:lpstr>
      <vt:lpstr>Quicksand</vt:lpstr>
      <vt:lpstr>Symbol</vt:lpstr>
      <vt:lpstr>Times New Roman</vt:lpstr>
      <vt:lpstr>Wingdings 2</vt:lpstr>
      <vt:lpstr>Dividend</vt:lpstr>
      <vt:lpstr>Effective Interpersonal Communication   1. Support, Empathy, Facilitation  2. De-escalation, Redirection  3. Trouble-shooting common challenges  4. Taking care of yourself</vt:lpstr>
      <vt:lpstr>Counselling</vt:lpstr>
      <vt:lpstr>Cornerstones of counselling</vt:lpstr>
      <vt:lpstr>Roadblocks to connection</vt:lpstr>
      <vt:lpstr>Empathy  </vt:lpstr>
      <vt:lpstr>Disclosure</vt:lpstr>
      <vt:lpstr>Practicing empathy</vt:lpstr>
      <vt:lpstr>PowerPoint Presentation</vt:lpstr>
      <vt:lpstr>Crisis De-Escalation   1. Support/Empathy/Facilitation  1. Connecting with an agitated person  2. Building rapid rapport and support  3. Reducing likelihood of violence</vt:lpstr>
      <vt:lpstr>De-escalation Tools</vt:lpstr>
      <vt:lpstr>Positive Phrases</vt:lpstr>
      <vt:lpstr>Confrontations</vt:lpstr>
      <vt:lpstr>L- listen E - empathize A -agree P - partner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leigh.kress.elliott@gmail.com</cp:lastModifiedBy>
  <cp:revision>55</cp:revision>
  <cp:lastPrinted>2018-06-14T20:59:52Z</cp:lastPrinted>
  <dcterms:modified xsi:type="dcterms:W3CDTF">2020-11-02T22:48:15Z</dcterms:modified>
</cp:coreProperties>
</file>